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3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95" r:id="rId5"/>
    <p:sldMasterId id="2147483684" r:id="rId6"/>
    <p:sldMasterId id="2147483698" r:id="rId7"/>
  </p:sldMasterIdLst>
  <p:notesMasterIdLst>
    <p:notesMasterId r:id="rId32"/>
  </p:notesMasterIdLst>
  <p:handoutMasterIdLst>
    <p:handoutMasterId r:id="rId33"/>
  </p:handoutMasterIdLst>
  <p:sldIdLst>
    <p:sldId id="259" r:id="rId8"/>
    <p:sldId id="261" r:id="rId9"/>
    <p:sldId id="269" r:id="rId10"/>
    <p:sldId id="289" r:id="rId11"/>
    <p:sldId id="265" r:id="rId12"/>
    <p:sldId id="270" r:id="rId13"/>
    <p:sldId id="271" r:id="rId14"/>
    <p:sldId id="286" r:id="rId15"/>
    <p:sldId id="273" r:id="rId16"/>
    <p:sldId id="279" r:id="rId17"/>
    <p:sldId id="272" r:id="rId18"/>
    <p:sldId id="292" r:id="rId19"/>
    <p:sldId id="284" r:id="rId20"/>
    <p:sldId id="275" r:id="rId21"/>
    <p:sldId id="290" r:id="rId22"/>
    <p:sldId id="291" r:id="rId23"/>
    <p:sldId id="277" r:id="rId24"/>
    <p:sldId id="298" r:id="rId25"/>
    <p:sldId id="293" r:id="rId26"/>
    <p:sldId id="294" r:id="rId27"/>
    <p:sldId id="295" r:id="rId28"/>
    <p:sldId id="278" r:id="rId29"/>
    <p:sldId id="299" r:id="rId30"/>
    <p:sldId id="303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B2B46"/>
    <a:srgbClr val="346297"/>
    <a:srgbClr val="FFFFFF"/>
    <a:srgbClr val="346296"/>
    <a:srgbClr val="E646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1461" autoAdjust="0"/>
  </p:normalViewPr>
  <p:slideViewPr>
    <p:cSldViewPr snapToGrid="0">
      <p:cViewPr varScale="1">
        <p:scale>
          <a:sx n="100" d="100"/>
          <a:sy n="100" d="100"/>
        </p:scale>
        <p:origin x="672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21" Type="http://schemas.openxmlformats.org/officeDocument/2006/relationships/slide" Target="slides/slide14.xml"/><Relationship Id="rId34" Type="http://schemas.openxmlformats.org/officeDocument/2006/relationships/presProps" Target="presProps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slide" Target="slides/slide22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theme" Target="theme/theme1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viewProps" Target="viewProps.xml"/><Relationship Id="rId8" Type="http://schemas.openxmlformats.org/officeDocument/2006/relationships/slide" Target="slides/slide1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ABDC4E67-8CB2-26CB-9842-22F9A691D93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CE31EB5F-53B0-CDA3-72A4-3FA9BE40D0E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440670-43D7-400A-ABC5-B69E064DBB37}" type="datetimeFigureOut">
              <a:rPr lang="en-GB" smtClean="0"/>
              <a:t>21/07/2023</a:t>
            </a:fld>
            <a:endParaRPr lang="en-GB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0EB1E06-E4F0-A1A2-1EFB-AD58FA1AF7A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7061963-6110-4C16-C593-C8C56E4881C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274045-2E90-4839-9E75-1C1FCF04B5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01830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6-21T07:56:50.802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95,'0'1,"0"0,0 0,1 0,-1 0,0 0,1 0,-1 0,1 0,-1-1,1 1,-1 0,1 0,0-1,-1 1,1 0,0 0,0-1,-1 1,1-1,0 1,0-1,0 1,0-1,0 0,0 1,1-1,30 8,-20-6,32 10,-22-5,-1-2,1-1,28 3,37-6,-54-2,-1 2,1 1,34 7,6 2,2-3,-1-3,104-8,-45 1,350 2,-449-2,1-2,40-8,-16 1,104-23,-110 24,-15 2,0 1,50-1,-31 8,-35 1,0 0,1-2,-1-1,39-8,-22 2,1 1,0 3,0 1,58 4,-48 0,0-2,56-9,-85 6,83-14,0 4,127-1,208 16,-409 0,0 2,35 8,-31-4,43 1,26-6,-52-3,1 3,53 8,-24 1,161-1,15 0,475 11,-492-23,3053 2,-3266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6-21T07:56:59.275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0 221,'3421'0,"-3378"-3,0-1,44-10,-44 6,27-6,-36 6,0 2,52-2,20 9,-64 1,1-1,0-3,68-11,-65 4,1 3,58-2,96 10,-68 0,1441-2,-1529 2,65 12,19 1,410-13,-277-4,920 2,-978-15,-30 0,42-1,15 0,658 14,-451 4,2569-2,-2962 2,56 10,24 2,594-8,-390-9,2039 3,-2308-3,91-16,-106 12,69-9,189-3,1426 21,-1675 0,64 12,-63-6,59 0,-3-8,227 11,422 10,-522-23,604 2,-806-2,65-11,17-2,2-1,5 0,422 13,-278 6,-119-5,168 5,-24 24,-76-11,91 3,370-19,-295-1,-331-1,56-11,15 0,78-3,128-3,-299 17,-1-1,51-12,-38 7,10-2,-12 1,0 2,56-2,423 11,-493-2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6-21T07:57:43.278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64,'332'15,"-177"-4,-4-3,551 22,1176-28,-913-5,-86-15,126 3,-640 17,815-2,-890-19,-145 5,-10 1,79-4,-51 1,18-1,1213 18,-1376 0,1 1,-1 1,25 7,-21-5,-1-1,24 2,192-4,-130-4,-80 2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6-21T07:57:58.352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1 100,'62'-1,"0"4,90 15,-57 0,175 8,16-11,59 2,-309-17,0 1,-1 2,48 10,-34-5,0-2,0-3,91-5,-38-1,3020 3,-2912-16,-18 1,710 13,-431 4,4040-2,-4450-3,-1-3,73-16,64-7,-61 13,30-2,-76 17,-50 2,1-2,72-11,-67 5,72-2,-34 4,-8-9,-56 9,42-4,-26 7,-16 2,0-1,0-1,27-7,0 0,1 2,0 3,0 1,79 6,-25-1,966-2,-1024 2,65 12,-61-7,52 2,82-10,-73-1,158 16,55 26,-260-34,0-2,64-5,72 3,-110 12,7 1,-2-12,-47-2,81 11,-29 1,1-5,164-8,-118-3,3646 3,-3735-2,60-11,25-2,222 14,7 0,-197-14,24-1,539 13,-379 6,156-3,-463 2,67 12,23 1,417-12,-288-5,108 2,-350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6-21T07:58:06.613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33,'225'-1,"248"3,-277 13,20 1,268-16,-218-1,-47 19,-118-7,23 3,117 7,858-21,-502-2,488 2,-1044-1,63-12,7-1,416 9,-293 7,3344-2,-3412 15,-33-2,426-10,-30-2,-330 14,37 0,843-12,-556-5,525 2,-809-16,-42 1,3-1,28-1,45 2,-3-1,782 15,-503 3,-227-18,-27 0,545 16,-395 1,-238-17,-15 0,355 16,-253 1,-245 1,66 12,34 2,-83-15,157 10,190 4,-145-10,-120 9,29 2,929-14,-534-5,420 3,-945-2,63-11,28-2,483 12,-319 5,1001-2,-1003-16,12 0,896 17,-1179-1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6-21T07:58:09.164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34,'5574'0,"-5532"-2,61-11,9 0,437 7,-305 9,535-3,-752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1B03A4-75C9-4E3D-9183-2102CA9AEC33}" type="datetimeFigureOut">
              <a:rPr lang="en-GB" smtClean="0"/>
              <a:t>21/07/2023</a:t>
            </a:fld>
            <a:endParaRPr lang="en-GB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839206-A81D-4F76-8486-302187992F7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08071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Is </a:t>
            </a:r>
            <a:r>
              <a:rPr lang="en-GB" dirty="0" err="1"/>
              <a:t>WinRM</a:t>
            </a:r>
            <a:r>
              <a:rPr lang="en-GB" dirty="0"/>
              <a:t> still the go-to protocol for PowerShell remoting, or is it time to switch to OpenSSH?</a:t>
            </a:r>
            <a:br>
              <a:rPr lang="en-GB" dirty="0"/>
            </a:br>
            <a:br>
              <a:rPr lang="en-GB" dirty="0"/>
            </a:br>
            <a:r>
              <a:rPr lang="en-GB" dirty="0"/>
              <a:t>In this presentation, we'll compare the two protocols and explore the pros and cons of each.</a:t>
            </a:r>
            <a:br>
              <a:rPr lang="en-GB" dirty="0"/>
            </a:br>
            <a:br>
              <a:rPr lang="en-GB" dirty="0"/>
            </a:br>
            <a:r>
              <a:rPr lang="en-GB" dirty="0"/>
              <a:t>You'll see demos of how to implement and manage OpenSSH, as well as learn about the support for Windows SSH in popular configuration management tools. Plus, we'll take a look at the future of PowerShell remoting and help you decide which option is best for your needs. Join us for a comprehensive showdown of </a:t>
            </a:r>
            <a:r>
              <a:rPr lang="en-GB" dirty="0" err="1"/>
              <a:t>WinRM</a:t>
            </a:r>
            <a:r>
              <a:rPr lang="en-GB" dirty="0"/>
              <a:t> and OpenSSH!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45501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50498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SSH v1 has numerous vulnerabilities and is not under active development.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SSH v2 supports AES, Blowfish, 3DES, CAST-128 and RC4 encryption algorithms.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SSH v2 added sftp support.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See https://www.techtarget.com/searchsecurity/tip/An-introduction-to-SSH2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30573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64955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First release in October 2015 surprised 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83648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GB" dirty="0"/>
              <a:t>Cross-platform compatibility: OpenSSH is widely supported on almost every operating system. This allows you to manage a heterogeneous environment using one tool.</a:t>
            </a:r>
          </a:p>
          <a:p>
            <a:pPr marL="228600" indent="-228600">
              <a:buFont typeface="+mj-lt"/>
              <a:buAutoNum type="arabicPeriod"/>
            </a:pPr>
            <a:r>
              <a:rPr lang="en-GB" dirty="0"/>
              <a:t>OpenSSH has become a de facto standard for secure remote access and administration. It has a huge user base and extensive community support, which ensures its stability and continuous development.</a:t>
            </a:r>
          </a:p>
          <a:p>
            <a:pPr marL="228600" indent="-228600">
              <a:buFont typeface="+mj-lt"/>
              <a:buAutoNum type="arabicPeriod"/>
            </a:pPr>
            <a:r>
              <a:rPr lang="en-GB" dirty="0"/>
              <a:t>Secure and encrypted communication: OpenSSH provides strong encryption and authentication mechanisms, ensuring secure communication between the client and server. It protects sensitive data, passwords, and commands exchanged during remote sessions.</a:t>
            </a:r>
          </a:p>
          <a:p>
            <a:pPr marL="228600" indent="-228600">
              <a:buFont typeface="+mj-lt"/>
              <a:buAutoNum type="arabicPeriod"/>
            </a:pPr>
            <a:r>
              <a:rPr lang="en-GB" dirty="0"/>
              <a:t>OpenSSH has additional features such as secure file transfer (SFTP) and secure port forwarding (</a:t>
            </a:r>
            <a:r>
              <a:rPr lang="en-GB" dirty="0" err="1"/>
              <a:t>tunneling</a:t>
            </a:r>
            <a:r>
              <a:rPr lang="en-GB" dirty="0"/>
              <a:t>). It also supports key-based authentication, agent forwarding.</a:t>
            </a:r>
          </a:p>
          <a:p>
            <a:pPr marL="228600" indent="-228600">
              <a:buFont typeface="+mj-lt"/>
              <a:buAutoNum type="arabicPeriod"/>
            </a:pPr>
            <a:r>
              <a:rPr lang="en-GB" dirty="0"/>
              <a:t>Up to date version of OpenSSH is not available out of the box. Need to install </a:t>
            </a:r>
          </a:p>
          <a:p>
            <a:pPr marL="228600" indent="-228600">
              <a:buFont typeface="+mj-lt"/>
              <a:buAutoNum type="arabicPeriod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64125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Setting up </a:t>
            </a:r>
            <a:r>
              <a:rPr lang="en-GB" dirty="0" err="1"/>
              <a:t>WinRM</a:t>
            </a:r>
            <a:r>
              <a:rPr lang="en-GB" dirty="0"/>
              <a:t> and OpenSSH.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96319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Ansible: https://docs.ansible.com/ansible/latest/os_guide/windows_setup.html#windows-ssh-setup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Puppet: </a:t>
            </a:r>
            <a:r>
              <a:rPr lang="en-GB" dirty="0" err="1"/>
              <a:t>ssh</a:t>
            </a:r>
            <a:r>
              <a:rPr lang="en-GB" dirty="0"/>
              <a:t> module https://forge.puppet.com/modules/ploperations/ssh/readme</a:t>
            </a:r>
          </a:p>
        </p:txBody>
      </p:sp>
    </p:spTree>
    <p:extLst>
      <p:ext uri="{BB962C8B-B14F-4D97-AF65-F5344CB8AC3E}">
        <p14:creationId xmlns:p14="http://schemas.microsoft.com/office/powerpoint/2010/main" val="29173130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103421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04708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1FA22-F0C4-1510-0E4C-953C802C4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86368D-1D41-F3F9-3D07-85EFF2CFBC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83765E-1500-5380-7D29-9BED9AFAFC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641347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19606-9316-A7A0-65BC-635A494F0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3637042-5D0D-C650-5659-376D12BF8F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EF090A-47F3-1576-D5A3-105EE33762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74897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3B042-3840-06BB-E1DF-E9094D819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CC1C5E-7112-083E-8A66-4B30A4DD39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73646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FF0C1-723F-8331-7203-2AD1CA3085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00EBD9-8D5A-98D4-BC92-CE5E1C7560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24980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3D202-8931-7832-6C93-86B82B686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5BBC0C-D418-7F75-653D-7BD01A94CB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30343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93987-4D9C-734A-F0DD-FA7C5E5BF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8C8F2A-06F7-926F-11A3-0E18B5E012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040196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9D26B-2105-B752-1559-A5E7E3580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CB2030-5E24-3C76-AF6E-BEABDB29D9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0EF88D-DEBE-FA6D-7C2B-49DE203B99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740676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0F04B-2070-B32A-26F9-689ACEB179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972153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351C8F-389D-6D1D-529E-8F7B5D2561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7AB8FD-3AC0-420A-CD1A-4BB2C4DEB2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2E0881B-0B39-A9CB-08B8-7FA6C0D98A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927CCB1-27F7-D503-AC18-183950FAE8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422037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E4D49-1A5A-DFCF-8CA7-93B2889E2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79905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44C786-AD10-7D88-1933-9D7659D256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7314" y="1852863"/>
            <a:ext cx="7886486" cy="4324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Your bio</a:t>
            </a:r>
            <a:endParaRPr lang="en-GB"/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1BA7B894-6BCA-2B29-BA04-8AAB1735BF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7313" y="324853"/>
            <a:ext cx="788648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Speaker’s name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337404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2535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1FA22-F0C4-1510-0E4C-953C802C4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86368D-1D41-F3F9-3D07-85EFF2CFBC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83765E-1500-5380-7D29-9BED9AFAFC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3834693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19606-9316-A7A0-65BC-635A494F0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3637042-5D0D-C650-5659-376D12BF8F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EF090A-47F3-1576-D5A3-105EE33762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7667916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3B042-3840-06BB-E1DF-E9094D819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CC1C5E-7112-083E-8A66-4B30A4DD39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10385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3D202-8931-7832-6C93-86B82B686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5BBC0C-D418-7F75-653D-7BD01A94CB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91979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FF0C1-723F-8331-7203-2AD1CA3085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00EBD9-8D5A-98D4-BC92-CE5E1C7560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7239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3D202-8931-7832-6C93-86B82B686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5BBC0C-D418-7F75-653D-7BD01A94CB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8024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93987-4D9C-734A-F0DD-FA7C5E5BF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8C8F2A-06F7-926F-11A3-0E18B5E012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476032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9D26B-2105-B752-1559-A5E7E3580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CB2030-5E24-3C76-AF6E-BEABDB29D9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0EF88D-DEBE-FA6D-7C2B-49DE203B99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30253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0F04B-2070-B32A-26F9-689ACEB179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972153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351C8F-389D-6D1D-529E-8F7B5D2561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7AB8FD-3AC0-420A-CD1A-4BB2C4DEB2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2E0881B-0B39-A9CB-08B8-7FA6C0D98A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927CCB1-27F7-D503-AC18-183950FAE8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47285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E4D49-1A5A-DFCF-8CA7-93B2889E2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50198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13" Type="http://schemas.openxmlformats.org/officeDocument/2006/relationships/image" Target="../media/image4.svg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image" Target="../media/image3.png"/><Relationship Id="rId17" Type="http://schemas.openxmlformats.org/officeDocument/2006/relationships/image" Target="../media/image6.svg"/><Relationship Id="rId2" Type="http://schemas.openxmlformats.org/officeDocument/2006/relationships/slideLayout" Target="../slideLayouts/slideLayout5.xml"/><Relationship Id="rId16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8.xml"/><Relationship Id="rId15" Type="http://schemas.openxmlformats.org/officeDocument/2006/relationships/image" Target="../media/image8.svg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Relationship Id="rId14" Type="http://schemas.openxmlformats.org/officeDocument/2006/relationships/image" Target="../media/image7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image" Target="../media/image3.png"/><Relationship Id="rId18" Type="http://schemas.openxmlformats.org/officeDocument/2006/relationships/image" Target="../media/image6.svg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image" Target="../media/image1.png"/><Relationship Id="rId17" Type="http://schemas.openxmlformats.org/officeDocument/2006/relationships/image" Target="../media/image5.png"/><Relationship Id="rId2" Type="http://schemas.openxmlformats.org/officeDocument/2006/relationships/slideLayout" Target="../slideLayouts/slideLayout15.xml"/><Relationship Id="rId16" Type="http://schemas.openxmlformats.org/officeDocument/2006/relationships/image" Target="../media/image8.svg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theme" Target="../theme/theme4.xml"/><Relationship Id="rId5" Type="http://schemas.openxmlformats.org/officeDocument/2006/relationships/slideLayout" Target="../slideLayouts/slideLayout18.xml"/><Relationship Id="rId15" Type="http://schemas.openxmlformats.org/officeDocument/2006/relationships/image" Target="../media/image7.png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image" Target="../media/image4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 descr="Une image contenant texte&#10;&#10;Description générée automatiquement">
            <a:extLst>
              <a:ext uri="{FF2B5EF4-FFF2-40B4-BE49-F238E27FC236}">
                <a16:creationId xmlns:a16="http://schemas.microsoft.com/office/drawing/2014/main" id="{46B6AA1A-3151-3AC2-83FB-1C6A4D626CE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" y="0"/>
            <a:ext cx="12189631" cy="6858000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E38E8CAF-D224-9556-511F-8D65E9383F2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0591" y="137310"/>
            <a:ext cx="4166241" cy="1426795"/>
          </a:xfrm>
          <a:prstGeom prst="rect">
            <a:avLst/>
          </a:prstGeom>
        </p:spPr>
      </p:pic>
      <p:pic>
        <p:nvPicPr>
          <p:cNvPr id="2" name="Graphique 1">
            <a:extLst>
              <a:ext uri="{FF2B5EF4-FFF2-40B4-BE49-F238E27FC236}">
                <a16:creationId xmlns:a16="http://schemas.microsoft.com/office/drawing/2014/main" id="{54B7DEBD-0D2A-4FE7-6AD5-4FAD0376EB0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1859" y="6058197"/>
            <a:ext cx="2677091" cy="722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9294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Une image contenant texte&#10;&#10;Description générée automatiquement">
            <a:extLst>
              <a:ext uri="{FF2B5EF4-FFF2-40B4-BE49-F238E27FC236}">
                <a16:creationId xmlns:a16="http://schemas.microsoft.com/office/drawing/2014/main" id="{E6A8F4F5-7628-E9E8-23A7-09169C6794F7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" y="0"/>
            <a:ext cx="12189631" cy="6858000"/>
          </a:xfrm>
          <a:prstGeom prst="rect">
            <a:avLst/>
          </a:prstGeom>
        </p:spPr>
      </p:pic>
      <p:sp>
        <p:nvSpPr>
          <p:cNvPr id="2" name="Espace réservé du numéro de diapositive 5">
            <a:extLst>
              <a:ext uri="{FF2B5EF4-FFF2-40B4-BE49-F238E27FC236}">
                <a16:creationId xmlns:a16="http://schemas.microsoft.com/office/drawing/2014/main" id="{400C3A2E-781A-3C91-86A1-5B8CE70472F7}"/>
              </a:ext>
            </a:extLst>
          </p:cNvPr>
          <p:cNvSpPr txBox="1">
            <a:spLocks/>
          </p:cNvSpPr>
          <p:nvPr userDrawn="1"/>
        </p:nvSpPr>
        <p:spPr>
          <a:xfrm>
            <a:off x="7001786" y="6335963"/>
            <a:ext cx="2776696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>
                <a:solidFill>
                  <a:srgbClr val="346296"/>
                </a:solidFill>
              </a:rPr>
              <a:t>@pauby@mastodon.social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1DAAA193-5ADD-860E-BB37-31A09B55F3F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616122" y="6335963"/>
            <a:ext cx="385665" cy="440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5317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GB" sz="5400" b="1" kern="1200" dirty="0">
          <a:solidFill>
            <a:srgbClr val="3B2B4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GB" sz="3200" kern="1200" dirty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157010D-0C09-8FBA-F719-A4ED7C3FC5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73328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C054D6-CB61-3142-2199-DDEA2FD483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4" name="Graphique 3">
            <a:extLst>
              <a:ext uri="{FF2B5EF4-FFF2-40B4-BE49-F238E27FC236}">
                <a16:creationId xmlns:a16="http://schemas.microsoft.com/office/drawing/2014/main" id="{AE91A067-7F78-5011-BFB8-04519287C91D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720404" y="1218231"/>
            <a:ext cx="1266792" cy="342034"/>
          </a:xfrm>
          <a:prstGeom prst="rect">
            <a:avLst/>
          </a:prstGeom>
        </p:spPr>
      </p:pic>
      <p:pic>
        <p:nvPicPr>
          <p:cNvPr id="8" name="Graphique 7">
            <a:extLst>
              <a:ext uri="{FF2B5EF4-FFF2-40B4-BE49-F238E27FC236}">
                <a16:creationId xmlns:a16="http://schemas.microsoft.com/office/drawing/2014/main" id="{59BD5C5E-FB1B-A32E-1927-AB6A3C9A6664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822738" y="196674"/>
            <a:ext cx="1062038" cy="904875"/>
          </a:xfrm>
          <a:prstGeom prst="rect">
            <a:avLst/>
          </a:prstGeom>
        </p:spPr>
      </p:pic>
      <p:sp>
        <p:nvSpPr>
          <p:cNvPr id="5" name="Espace réservé du numéro de diapositive 5">
            <a:extLst>
              <a:ext uri="{FF2B5EF4-FFF2-40B4-BE49-F238E27FC236}">
                <a16:creationId xmlns:a16="http://schemas.microsoft.com/office/drawing/2014/main" id="{6B663759-AC2D-1155-2864-A9D94362962D}"/>
              </a:ext>
            </a:extLst>
          </p:cNvPr>
          <p:cNvSpPr txBox="1">
            <a:spLocks/>
          </p:cNvSpPr>
          <p:nvPr userDrawn="1"/>
        </p:nvSpPr>
        <p:spPr>
          <a:xfrm>
            <a:off x="7001786" y="6335963"/>
            <a:ext cx="2776696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>
                <a:solidFill>
                  <a:srgbClr val="346296"/>
                </a:solidFill>
              </a:rPr>
              <a:t>@pauby@mastodon.social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9898AE77-503B-D00D-D3C9-7CB45624D1FE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616122" y="6335963"/>
            <a:ext cx="385665" cy="440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6997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1" kern="1200">
          <a:solidFill>
            <a:srgbClr val="3B2B4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§"/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3200" kern="1200">
          <a:solidFill>
            <a:srgbClr val="346297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Une image contenant texte&#10;&#10;Description générée automatiquement">
            <a:extLst>
              <a:ext uri="{FF2B5EF4-FFF2-40B4-BE49-F238E27FC236}">
                <a16:creationId xmlns:a16="http://schemas.microsoft.com/office/drawing/2014/main" id="{1B01AB94-EEA2-3211-2551-34A16625A10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" y="0"/>
            <a:ext cx="12189631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157010D-0C09-8FBA-F719-A4ED7C3FC5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73328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C054D6-CB61-3142-2199-DDEA2FD483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0" name="Espace réservé du numéro de diapositive 5">
            <a:extLst>
              <a:ext uri="{FF2B5EF4-FFF2-40B4-BE49-F238E27FC236}">
                <a16:creationId xmlns:a16="http://schemas.microsoft.com/office/drawing/2014/main" id="{6122872C-58E4-4D8E-43AD-82C6D51A6C2A}"/>
              </a:ext>
            </a:extLst>
          </p:cNvPr>
          <p:cNvSpPr txBox="1">
            <a:spLocks/>
          </p:cNvSpPr>
          <p:nvPr userDrawn="1"/>
        </p:nvSpPr>
        <p:spPr>
          <a:xfrm>
            <a:off x="7001786" y="6335963"/>
            <a:ext cx="2776696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>
                <a:solidFill>
                  <a:srgbClr val="346296"/>
                </a:solidFill>
              </a:rPr>
              <a:t>@pauby@mastodon.social</a:t>
            </a:r>
          </a:p>
        </p:txBody>
      </p:sp>
      <p:pic>
        <p:nvPicPr>
          <p:cNvPr id="4" name="Graphique 3">
            <a:extLst>
              <a:ext uri="{FF2B5EF4-FFF2-40B4-BE49-F238E27FC236}">
                <a16:creationId xmlns:a16="http://schemas.microsoft.com/office/drawing/2014/main" id="{AE91A067-7F78-5011-BFB8-04519287C91D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720404" y="1218231"/>
            <a:ext cx="1266792" cy="342034"/>
          </a:xfrm>
          <a:prstGeom prst="rect">
            <a:avLst/>
          </a:prstGeom>
        </p:spPr>
      </p:pic>
      <p:pic>
        <p:nvPicPr>
          <p:cNvPr id="8" name="Graphique 7">
            <a:extLst>
              <a:ext uri="{FF2B5EF4-FFF2-40B4-BE49-F238E27FC236}">
                <a16:creationId xmlns:a16="http://schemas.microsoft.com/office/drawing/2014/main" id="{59BD5C5E-FB1B-A32E-1927-AB6A3C9A6664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0822738" y="196674"/>
            <a:ext cx="1062038" cy="904875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8C815F2C-709B-E097-5609-A3F569AC55B2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6616122" y="6335963"/>
            <a:ext cx="385665" cy="440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7020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1" kern="1200">
          <a:solidFill>
            <a:srgbClr val="3B2B4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§"/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3200" kern="1200">
          <a:solidFill>
            <a:srgbClr val="346297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1.png"/><Relationship Id="rId11" Type="http://schemas.openxmlformats.org/officeDocument/2006/relationships/image" Target="../media/image26.sv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svg"/><Relationship Id="rId9" Type="http://schemas.openxmlformats.org/officeDocument/2006/relationships/image" Target="../media/image24.sv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customXml" Target="../ink/ink6.xml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12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1.png"/><Relationship Id="rId11" Type="http://schemas.openxmlformats.org/officeDocument/2006/relationships/customXml" Target="../ink/ink5.xml"/><Relationship Id="rId5" Type="http://schemas.openxmlformats.org/officeDocument/2006/relationships/customXml" Target="../ink/ink2.xml"/><Relationship Id="rId10" Type="http://schemas.openxmlformats.org/officeDocument/2006/relationships/image" Target="../media/image33.png"/><Relationship Id="rId4" Type="http://schemas.openxmlformats.org/officeDocument/2006/relationships/image" Target="../media/image30.png"/><Relationship Id="rId9" Type="http://schemas.openxmlformats.org/officeDocument/2006/relationships/customXml" Target="../ink/ink4.xml"/><Relationship Id="rId1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3" Type="http://schemas.openxmlformats.org/officeDocument/2006/relationships/image" Target="../media/image36.png"/><Relationship Id="rId7" Type="http://schemas.openxmlformats.org/officeDocument/2006/relationships/image" Target="../media/image3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jp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F2C3F19-9F6F-1450-84BC-A80357F35940}"/>
              </a:ext>
            </a:extLst>
          </p:cNvPr>
          <p:cNvSpPr txBox="1">
            <a:spLocks/>
          </p:cNvSpPr>
          <p:nvPr/>
        </p:nvSpPr>
        <p:spPr>
          <a:xfrm>
            <a:off x="838200" y="2055326"/>
            <a:ext cx="10515600" cy="1936944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346296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GB" sz="6000" dirty="0" err="1"/>
              <a:t>WinRM</a:t>
            </a:r>
            <a:r>
              <a:rPr lang="en-GB" sz="6000" dirty="0"/>
              <a:t> vs. OpenSSH</a:t>
            </a:r>
          </a:p>
          <a:p>
            <a:r>
              <a:rPr lang="en-GB" sz="2800" b="1" dirty="0"/>
              <a:t>A Showdown for PowerShell Remoting 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FB22B504-146E-1966-17CE-BB797BC6083D}"/>
              </a:ext>
            </a:extLst>
          </p:cNvPr>
          <p:cNvSpPr txBox="1">
            <a:spLocks/>
          </p:cNvSpPr>
          <p:nvPr/>
        </p:nvSpPr>
        <p:spPr>
          <a:xfrm>
            <a:off x="1524000" y="4271395"/>
            <a:ext cx="9144000" cy="631759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400" kern="1200">
                <a:solidFill>
                  <a:srgbClr val="3B2B46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i="1" dirty="0"/>
              <a:t>Paul Broadwith</a:t>
            </a:r>
            <a:endParaRPr lang="en-GB" b="1" i="1" dirty="0"/>
          </a:p>
        </p:txBody>
      </p: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A169C0FB-08C4-E3EC-573C-91852880EBAA}"/>
              </a:ext>
            </a:extLst>
          </p:cNvPr>
          <p:cNvCxnSpPr/>
          <p:nvPr/>
        </p:nvCxnSpPr>
        <p:spPr>
          <a:xfrm>
            <a:off x="3867150" y="4089400"/>
            <a:ext cx="4508500" cy="0"/>
          </a:xfrm>
          <a:prstGeom prst="line">
            <a:avLst/>
          </a:prstGeom>
          <a:ln>
            <a:solidFill>
              <a:srgbClr val="3B2B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00041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B9A2227-7988-7BDB-B464-F15DE41B76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WinRM</a:t>
            </a:r>
            <a:r>
              <a:rPr lang="en-GB" dirty="0"/>
              <a:t>: Good and Bad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1FC0F07-AC75-059E-E265-40B8AB15EBC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dirty="0"/>
              <a:t>Native support for Windows Vista / Server 2008 onwards.</a:t>
            </a:r>
          </a:p>
          <a:p>
            <a:r>
              <a:rPr lang="en-GB" dirty="0"/>
              <a:t>Supports Kerberos and NTLM.</a:t>
            </a:r>
          </a:p>
          <a:p>
            <a:r>
              <a:rPr lang="en-GB" dirty="0"/>
              <a:t>Tightly coupled with PowerShell.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F67B38A-D117-5A23-43C8-B764A868BB8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GB" dirty="0"/>
              <a:t>Not cross-platform.</a:t>
            </a:r>
          </a:p>
          <a:p>
            <a:r>
              <a:rPr lang="en-GB" dirty="0"/>
              <a:t>Can be complex to setup, particularly with certificate based authentication.</a:t>
            </a:r>
          </a:p>
          <a:p>
            <a:r>
              <a:rPr lang="en-GB" dirty="0"/>
              <a:t>Heavyweight protocol compared to SSH.</a:t>
            </a:r>
          </a:p>
        </p:txBody>
      </p:sp>
    </p:spTree>
    <p:extLst>
      <p:ext uri="{BB962C8B-B14F-4D97-AF65-F5344CB8AC3E}">
        <p14:creationId xmlns:p14="http://schemas.microsoft.com/office/powerpoint/2010/main" val="18365263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8E7F5BE-CA49-6172-9994-9F6BBF3D92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Old Kid in the New Town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09DBD76-30F3-6403-0F74-91720491CD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What is OpenSSH?</a:t>
            </a:r>
          </a:p>
        </p:txBody>
      </p:sp>
    </p:spTree>
    <p:extLst>
      <p:ext uri="{BB962C8B-B14F-4D97-AF65-F5344CB8AC3E}">
        <p14:creationId xmlns:p14="http://schemas.microsoft.com/office/powerpoint/2010/main" val="18116578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09CF502-07BA-D11C-4ED1-D2352592C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5400" dirty="0"/>
              <a:t>What is SSH?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7EE9151-5961-7329-1F8A-5662869DF7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5602" y="1336559"/>
            <a:ext cx="6172200" cy="4873625"/>
          </a:xfrm>
        </p:spPr>
        <p:txBody>
          <a:bodyPr>
            <a:normAutofit/>
          </a:bodyPr>
          <a:lstStyle/>
          <a:p>
            <a:r>
              <a:rPr lang="en-GB" sz="3600" dirty="0"/>
              <a:t>SSH (v1) was created by Tatu </a:t>
            </a:r>
            <a:r>
              <a:rPr lang="en-GB" sz="3600" dirty="0" err="1"/>
              <a:t>Ylönen</a:t>
            </a:r>
            <a:r>
              <a:rPr lang="en-GB" sz="3600" dirty="0"/>
              <a:t> in 1995.</a:t>
            </a:r>
          </a:p>
          <a:p>
            <a:r>
              <a:rPr lang="en-GB" sz="3600" dirty="0"/>
              <a:t>SSH v2 specification published by IETF in 2006.</a:t>
            </a:r>
          </a:p>
          <a:p>
            <a:r>
              <a:rPr lang="en-GB" sz="3600" dirty="0"/>
              <a:t>SSH v2 is a rewrite of the SSH protocol and uses different auth / encryption algorithms.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4BE60A5-0F52-2F00-E8A0-78F0F6F6188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GB" sz="3200" dirty="0"/>
              <a:t>SSH enables user authentication methods based on public key cryptographic algorithms.</a:t>
            </a:r>
          </a:p>
        </p:txBody>
      </p:sp>
    </p:spTree>
    <p:extLst>
      <p:ext uri="{BB962C8B-B14F-4D97-AF65-F5344CB8AC3E}">
        <p14:creationId xmlns:p14="http://schemas.microsoft.com/office/powerpoint/2010/main" val="15850009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206DA-E8DC-AB47-24C5-2B72721F9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OpenSSH?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A220F6-DEB4-8841-0837-7B667231CE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Open-source implementation of SSH v2.</a:t>
            </a:r>
          </a:p>
          <a:p>
            <a:r>
              <a:rPr lang="en-GB" dirty="0"/>
              <a:t>Created by the OpenSSH project due licensing issues with Tatu’s SSH client.</a:t>
            </a:r>
          </a:p>
          <a:p>
            <a:r>
              <a:rPr lang="en-GB" dirty="0"/>
              <a:t>Fork of OpenBSD’s OpenSSH.</a:t>
            </a:r>
          </a:p>
          <a:p>
            <a:r>
              <a:rPr lang="en-GB" dirty="0"/>
              <a:t>Microsoft’s OpenSSH is a fork of OpenSSH.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526496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E34E0-F578-FA2D-4CAC-292A1789F8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A Brief History of Windows OpenSSH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F92283E-D851-7F26-5B18-0A327F3C1B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Oct 2015: First pre-release was made.</a:t>
            </a:r>
          </a:p>
          <a:p>
            <a:r>
              <a:rPr lang="en-GB" dirty="0"/>
              <a:t>Jul 2018: First production release, 7.7.2.0.</a:t>
            </a:r>
          </a:p>
          <a:p>
            <a:r>
              <a:rPr lang="en-GB" dirty="0"/>
              <a:t>Apr 2023: Latest release is 9.2.2.0.</a:t>
            </a:r>
          </a:p>
        </p:txBody>
      </p:sp>
    </p:spTree>
    <p:extLst>
      <p:ext uri="{BB962C8B-B14F-4D97-AF65-F5344CB8AC3E}">
        <p14:creationId xmlns:p14="http://schemas.microsoft.com/office/powerpoint/2010/main" val="31274400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B9A2227-7988-7BDB-B464-F15DE41B76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OpenSSH: Good &amp; Bad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1FC0F07-AC75-059E-E265-40B8AB15EBC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Cross-platform. One tool.</a:t>
            </a:r>
          </a:p>
          <a:p>
            <a:r>
              <a:rPr lang="en-GB" dirty="0"/>
              <a:t>SSH is a widely supported standard.</a:t>
            </a:r>
          </a:p>
          <a:p>
            <a:r>
              <a:rPr lang="en-GB" dirty="0"/>
              <a:t>Huge user base ensuring continued development.</a:t>
            </a:r>
          </a:p>
          <a:p>
            <a:r>
              <a:rPr lang="en-GB" dirty="0"/>
              <a:t>More features! </a:t>
            </a:r>
            <a:r>
              <a:rPr lang="en-GB" dirty="0" err="1">
                <a:latin typeface="Consolas" panose="020B0609020204030204" pitchFamily="49" charset="0"/>
              </a:rPr>
              <a:t>scp</a:t>
            </a:r>
            <a:r>
              <a:rPr lang="en-GB" dirty="0"/>
              <a:t>, </a:t>
            </a:r>
            <a:r>
              <a:rPr lang="en-GB" dirty="0">
                <a:latin typeface="Consolas" panose="020B0609020204030204" pitchFamily="49" charset="0"/>
              </a:rPr>
              <a:t>sftp</a:t>
            </a:r>
            <a:r>
              <a:rPr lang="en-GB" dirty="0"/>
              <a:t>, tunnelling.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F67B38A-D117-5A23-43C8-B764A868BB8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Not OOB.</a:t>
            </a:r>
          </a:p>
          <a:p>
            <a:r>
              <a:rPr lang="en-GB" dirty="0"/>
              <a:t>Born in Unix-land so may be unfamiliar for Windows admins.</a:t>
            </a:r>
          </a:p>
          <a:p>
            <a:r>
              <a:rPr lang="en-GB" dirty="0"/>
              <a:t>Lack of support in Windows.</a:t>
            </a:r>
          </a:p>
          <a:p>
            <a:r>
              <a:rPr lang="en-GB" dirty="0"/>
              <a:t>PowerShell Subsystem required.</a:t>
            </a:r>
          </a:p>
        </p:txBody>
      </p:sp>
    </p:spTree>
    <p:extLst>
      <p:ext uri="{BB962C8B-B14F-4D97-AF65-F5344CB8AC3E}">
        <p14:creationId xmlns:p14="http://schemas.microsoft.com/office/powerpoint/2010/main" val="24002651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B167248-C99C-E892-89E1-4CBB81F02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529389"/>
            <a:ext cx="10515600" cy="1004637"/>
          </a:xfrm>
        </p:spPr>
        <p:txBody>
          <a:bodyPr/>
          <a:lstStyle/>
          <a:p>
            <a:r>
              <a:rPr lang="en-GB"/>
              <a:t>Demos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ACAFC7-78CB-98F9-FEF3-D3E8C9FF6E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1653758"/>
            <a:ext cx="10515600" cy="1500187"/>
          </a:xfrm>
        </p:spPr>
        <p:txBody>
          <a:bodyPr/>
          <a:lstStyle/>
          <a:p>
            <a:r>
              <a:rPr lang="en-GB"/>
              <a:t>We love Demos!</a:t>
            </a:r>
          </a:p>
        </p:txBody>
      </p:sp>
      <p:pic>
        <p:nvPicPr>
          <p:cNvPr id="9" name="Picture 9">
            <a:extLst>
              <a:ext uri="{FF2B5EF4-FFF2-40B4-BE49-F238E27FC236}">
                <a16:creationId xmlns:a16="http://schemas.microsoft.com/office/drawing/2014/main" id="{776AC288-703A-8014-23CA-E040CDD7E9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4191" y="615392"/>
            <a:ext cx="6127897" cy="50601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55383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DFDDA46-148E-AD66-CCF3-33F8BC875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Configuration Management Support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13F4F0C-3444-7745-9A9D-F82B7052CB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66983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3B6780-B6BB-85D2-EFCA-F20A2CB63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Configuration Managers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29091A8-EC8A-DB42-36EE-D25F05022C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8200" y="2111246"/>
            <a:ext cx="864991" cy="1064345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8C285CD-9568-5A98-9E90-856DFAB4E0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856" y="4428290"/>
            <a:ext cx="1592669" cy="88481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503FC00-0676-29DA-DD17-BC083627355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6122" y="2697374"/>
            <a:ext cx="893864" cy="956434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F493D288-15B8-7D18-E45A-5E3F002446F1}"/>
              </a:ext>
            </a:extLst>
          </p:cNvPr>
          <p:cNvGrpSpPr/>
          <p:nvPr/>
        </p:nvGrpSpPr>
        <p:grpSpPr>
          <a:xfrm>
            <a:off x="3348860" y="2906351"/>
            <a:ext cx="1772345" cy="1351252"/>
            <a:chOff x="1389321" y="4766567"/>
            <a:chExt cx="1772345" cy="1351252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17361E94-CFA3-AF38-4291-9286F9AFF92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34534" y="4766567"/>
              <a:ext cx="893864" cy="893864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3767437C-FAD5-E769-7A41-A9291A738D90}"/>
                </a:ext>
              </a:extLst>
            </p:cNvPr>
            <p:cNvSpPr txBox="1"/>
            <p:nvPr/>
          </p:nvSpPr>
          <p:spPr>
            <a:xfrm>
              <a:off x="1389321" y="5779265"/>
              <a:ext cx="177234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600" b="1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PowerShell DSC</a:t>
              </a:r>
            </a:p>
          </p:txBody>
        </p:sp>
      </p:grpSp>
      <p:pic>
        <p:nvPicPr>
          <p:cNvPr id="6" name="Graphic 5">
            <a:extLst>
              <a:ext uri="{FF2B5EF4-FFF2-40B4-BE49-F238E27FC236}">
                <a16:creationId xmlns:a16="http://schemas.microsoft.com/office/drawing/2014/main" id="{121AB259-AF7C-4D63-B942-E3030A1764D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499373" y="4958317"/>
            <a:ext cx="3106176" cy="468054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F68FA76E-8B66-3C21-C43F-D98F8CE9DF8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835655" y="2962940"/>
            <a:ext cx="1650764" cy="619037"/>
          </a:xfrm>
          <a:prstGeom prst="rect">
            <a:avLst/>
          </a:prstGeom>
        </p:spPr>
      </p:pic>
      <p:pic>
        <p:nvPicPr>
          <p:cNvPr id="8" name="Graphic 7" descr="Checkmark with solid fill">
            <a:extLst>
              <a:ext uri="{FF2B5EF4-FFF2-40B4-BE49-F238E27FC236}">
                <a16:creationId xmlns:a16="http://schemas.microsoft.com/office/drawing/2014/main" id="{2D5A0E6F-1CAA-4E63-8D94-1E9F1B58C2E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704279" y="2036703"/>
            <a:ext cx="393008" cy="393008"/>
          </a:xfrm>
          <a:prstGeom prst="rect">
            <a:avLst/>
          </a:prstGeom>
        </p:spPr>
      </p:pic>
      <p:pic>
        <p:nvPicPr>
          <p:cNvPr id="11" name="Graphic 10" descr="Checkmark with solid fill">
            <a:extLst>
              <a:ext uri="{FF2B5EF4-FFF2-40B4-BE49-F238E27FC236}">
                <a16:creationId xmlns:a16="http://schemas.microsoft.com/office/drawing/2014/main" id="{76E8BD3D-B366-F5CA-AB84-1286D0872B8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426799" y="4530494"/>
            <a:ext cx="393008" cy="393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350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9D0D96F-1C46-540E-C590-1918B8760E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Choice?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FCED4E1-E556-9A7F-41AD-A1E4C8E7C6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90113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E7A35D7-62AC-A5BD-BAE5-53FF22CC3544}"/>
              </a:ext>
            </a:extLst>
          </p:cNvPr>
          <p:cNvSpPr/>
          <p:nvPr/>
        </p:nvSpPr>
        <p:spPr>
          <a:xfrm>
            <a:off x="1341074" y="1647686"/>
            <a:ext cx="9500839" cy="41117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E60D1E15-F44A-41EC-E51F-A26657A126D9}"/>
              </a:ext>
            </a:extLst>
          </p:cNvPr>
          <p:cNvSpPr txBox="1"/>
          <p:nvPr/>
        </p:nvSpPr>
        <p:spPr>
          <a:xfrm>
            <a:off x="1052186" y="939800"/>
            <a:ext cx="98892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dirty="0" err="1">
                <a:solidFill>
                  <a:srgbClr val="346296"/>
                </a:solidFill>
              </a:rPr>
              <a:t>Many</a:t>
            </a:r>
            <a:r>
              <a:rPr lang="fr-FR" sz="4000" b="1" dirty="0">
                <a:solidFill>
                  <a:srgbClr val="346296"/>
                </a:solidFill>
              </a:rPr>
              <a:t> </a:t>
            </a:r>
            <a:r>
              <a:rPr lang="fr-FR" sz="4000" b="1" dirty="0" err="1">
                <a:solidFill>
                  <a:srgbClr val="346296"/>
                </a:solidFill>
              </a:rPr>
              <a:t>thanks</a:t>
            </a:r>
            <a:r>
              <a:rPr lang="fr-FR" sz="4000" b="1" dirty="0">
                <a:solidFill>
                  <a:srgbClr val="346296"/>
                </a:solidFill>
              </a:rPr>
              <a:t> to </a:t>
            </a:r>
            <a:r>
              <a:rPr lang="fr-FR" sz="4000" b="1" dirty="0" err="1">
                <a:solidFill>
                  <a:srgbClr val="346296"/>
                </a:solidFill>
              </a:rPr>
              <a:t>our</a:t>
            </a:r>
            <a:r>
              <a:rPr lang="fr-FR" sz="4000" b="1" dirty="0">
                <a:solidFill>
                  <a:srgbClr val="346296"/>
                </a:solidFill>
              </a:rPr>
              <a:t> sponsors:</a:t>
            </a:r>
          </a:p>
        </p:txBody>
      </p:sp>
      <p:pic>
        <p:nvPicPr>
          <p:cNvPr id="4" name="Graphique 3">
            <a:extLst>
              <a:ext uri="{FF2B5EF4-FFF2-40B4-BE49-F238E27FC236}">
                <a16:creationId xmlns:a16="http://schemas.microsoft.com/office/drawing/2014/main" id="{A2E68E28-B5BE-2B96-2C24-1AF3A54121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89616" y="2343050"/>
            <a:ext cx="8812767" cy="2603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8357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9AE2CB3-FD32-A28F-AB60-F875002D33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Which to Choose?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1C907A8-C7A5-066E-810B-55699E7D3B4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err="1"/>
              <a:t>WinRM</a:t>
            </a:r>
            <a:r>
              <a:rPr lang="en-GB" dirty="0"/>
              <a:t>!</a:t>
            </a:r>
            <a:br>
              <a:rPr lang="en-GB" dirty="0"/>
            </a:br>
            <a:endParaRPr lang="en-GB" dirty="0"/>
          </a:p>
          <a:p>
            <a:r>
              <a:rPr lang="en-GB" dirty="0" err="1"/>
              <a:t>WinRM</a:t>
            </a:r>
            <a:r>
              <a:rPr lang="en-GB" dirty="0"/>
              <a:t> is native to Windows.</a:t>
            </a:r>
          </a:p>
          <a:p>
            <a:r>
              <a:rPr lang="en-GB" dirty="0"/>
              <a:t>Heavyweight.</a:t>
            </a:r>
          </a:p>
          <a:p>
            <a:r>
              <a:rPr lang="en-GB" dirty="0"/>
              <a:t>Tightly coupled with PowerShell.</a:t>
            </a:r>
          </a:p>
          <a:p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76EEF96-6B4B-36AC-876B-8466608374F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OpenSSH!</a:t>
            </a:r>
            <a:br>
              <a:rPr lang="en-GB" dirty="0"/>
            </a:br>
            <a:endParaRPr lang="en-GB" dirty="0"/>
          </a:p>
          <a:p>
            <a:r>
              <a:rPr lang="en-GB" dirty="0"/>
              <a:t>Additional configuration.</a:t>
            </a:r>
          </a:p>
          <a:p>
            <a:r>
              <a:rPr lang="en-GB" dirty="0"/>
              <a:t>Lightweight.</a:t>
            </a:r>
          </a:p>
          <a:p>
            <a:r>
              <a:rPr lang="en-GB" dirty="0"/>
              <a:t>Limited PowerShell coupling.</a:t>
            </a:r>
          </a:p>
          <a:p>
            <a:r>
              <a:rPr lang="en-GB" dirty="0"/>
              <a:t>No JEA.</a:t>
            </a:r>
          </a:p>
        </p:txBody>
      </p:sp>
    </p:spTree>
    <p:extLst>
      <p:ext uri="{BB962C8B-B14F-4D97-AF65-F5344CB8AC3E}">
        <p14:creationId xmlns:p14="http://schemas.microsoft.com/office/powerpoint/2010/main" val="39753520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1C907A8-C7A5-066E-810B-55699E7D3B40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0" y="2712156"/>
            <a:ext cx="12192000" cy="143368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sz="9600" dirty="0" err="1"/>
              <a:t>WinRM</a:t>
            </a:r>
            <a:endParaRPr lang="en-GB" sz="9600" dirty="0"/>
          </a:p>
        </p:txBody>
      </p:sp>
    </p:spTree>
    <p:extLst>
      <p:ext uri="{BB962C8B-B14F-4D97-AF65-F5344CB8AC3E}">
        <p14:creationId xmlns:p14="http://schemas.microsoft.com/office/powerpoint/2010/main" val="3488651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-2.94903E-17 -7.37257E-18 L -0.0112 -0.28056 " pathEditMode="relative" rAng="0" ptsTypes="AA">
                                      <p:cBhvr>
                                        <p:cTn id="6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4144"/>
                                    </p:animMotion>
                                    <p:animRot by="1500000">
                                      <p:cBhvr>
                                        <p:cTn id="7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9D0D96F-1C46-540E-C590-1918B8760E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Future?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FCED4E1-E556-9A7F-41AD-A1E4C8E7C6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2750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56AEFF7-4626-98C6-641F-C06C0F5957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97" y="2075744"/>
            <a:ext cx="12051206" cy="290265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7BEFD811-84E5-B9DB-F450-CA79849DBB39}"/>
                  </a:ext>
                </a:extLst>
              </p14:cNvPr>
              <p14:cNvContentPartPr/>
              <p14:nvPr/>
            </p14:nvContentPartPr>
            <p14:xfrm>
              <a:off x="8703013" y="2324773"/>
              <a:ext cx="3261960" cy="7020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7BEFD811-84E5-B9DB-F450-CA79849DBB3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613373" y="2145133"/>
                <a:ext cx="3441600" cy="42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CD4980F3-626E-86E3-14AF-BE7DF8DED25E}"/>
                  </a:ext>
                </a:extLst>
              </p14:cNvPr>
              <p14:cNvContentPartPr/>
              <p14:nvPr/>
            </p14:nvContentPartPr>
            <p14:xfrm>
              <a:off x="236533" y="2720053"/>
              <a:ext cx="10046880" cy="799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CD4980F3-626E-86E3-14AF-BE7DF8DED25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6533" y="2540053"/>
                <a:ext cx="10226520" cy="43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67AE1C64-5D2D-8411-2F51-80A13BAE443C}"/>
                  </a:ext>
                </a:extLst>
              </p14:cNvPr>
              <p14:cNvContentPartPr/>
              <p14:nvPr/>
            </p14:nvContentPartPr>
            <p14:xfrm>
              <a:off x="3273133" y="3431053"/>
              <a:ext cx="3849120" cy="4680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67AE1C64-5D2D-8411-2F51-80A13BAE443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183493" y="3251053"/>
                <a:ext cx="4028760" cy="40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B637F60A-DF7A-30C1-3FD9-F48C758B7601}"/>
                  </a:ext>
                </a:extLst>
              </p14:cNvPr>
              <p14:cNvContentPartPr/>
              <p14:nvPr/>
            </p14:nvContentPartPr>
            <p14:xfrm>
              <a:off x="2009173" y="3824533"/>
              <a:ext cx="9132120" cy="8280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B637F60A-DF7A-30C1-3FD9-F48C758B7601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919533" y="3644893"/>
                <a:ext cx="9311760" cy="44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8C022E3D-0CE9-7EDC-373C-78CE8DDBAD47}"/>
                  </a:ext>
                </a:extLst>
              </p14:cNvPr>
              <p14:cNvContentPartPr/>
              <p14:nvPr/>
            </p14:nvContentPartPr>
            <p14:xfrm>
              <a:off x="304213" y="4277773"/>
              <a:ext cx="10509120" cy="5760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8C022E3D-0CE9-7EDC-373C-78CE8DDBAD47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14213" y="4098133"/>
                <a:ext cx="10688760" cy="41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AFBFA1D2-C2D3-636E-F0FA-0FDD59955A7C}"/>
                  </a:ext>
                </a:extLst>
              </p14:cNvPr>
              <p14:cNvContentPartPr/>
              <p14:nvPr/>
            </p14:nvContentPartPr>
            <p14:xfrm>
              <a:off x="202693" y="4683853"/>
              <a:ext cx="2675160" cy="1224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AFBFA1D2-C2D3-636E-F0FA-0FDD59955A7C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13053" y="4503853"/>
                <a:ext cx="2854800" cy="371880"/>
              </a:xfrm>
              <a:prstGeom prst="rect">
                <a:avLst/>
              </a:prstGeom>
            </p:spPr>
          </p:pic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DAAE5CEA-21DD-326C-2B76-A0FB7DA038E6}"/>
              </a:ext>
            </a:extLst>
          </p:cNvPr>
          <p:cNvSpPr txBox="1"/>
          <p:nvPr/>
        </p:nvSpPr>
        <p:spPr>
          <a:xfrm>
            <a:off x="304213" y="4996917"/>
            <a:ext cx="118655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600" dirty="0"/>
              <a:t>https://learn.microsoft.com/en-us/powershell/scripting/learn/remoting/ssh-remoting-in-powershell-core#overview</a:t>
            </a:r>
          </a:p>
        </p:txBody>
      </p:sp>
    </p:spTree>
    <p:extLst>
      <p:ext uri="{BB962C8B-B14F-4D97-AF65-F5344CB8AC3E}">
        <p14:creationId xmlns:p14="http://schemas.microsoft.com/office/powerpoint/2010/main" val="981064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412467F-EA34-4968-69FB-48CB6F5EE9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374" y="555087"/>
            <a:ext cx="4043720" cy="4043720"/>
          </a:xfrm>
          <a:prstGeom prst="rect">
            <a:avLst/>
          </a:prstGeom>
        </p:spPr>
      </p:pic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27348FDB-288E-DCEE-216B-B28705D646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9976" y="3420616"/>
            <a:ext cx="797020" cy="797020"/>
          </a:xfr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96DA053-928B-2D65-5B9B-237B59F1B9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1016" y="4638122"/>
            <a:ext cx="694520" cy="69452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E74A8B4B-775F-96BA-F8A7-16BB132A44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158516" y="2324832"/>
            <a:ext cx="797020" cy="910880"/>
          </a:xfrm>
          <a:prstGeom prst="rect">
            <a:avLst/>
          </a:prstGeom>
        </p:spPr>
      </p:pic>
      <p:pic>
        <p:nvPicPr>
          <p:cNvPr id="21" name="Graphic 20" descr="Home with solid fill">
            <a:extLst>
              <a:ext uri="{FF2B5EF4-FFF2-40B4-BE49-F238E27FC236}">
                <a16:creationId xmlns:a16="http://schemas.microsoft.com/office/drawing/2014/main" id="{EBC6D5E1-6EFC-9CAE-E4EB-C7367839847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099826" y="1291682"/>
            <a:ext cx="914400" cy="9144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7A19F9CB-CDF0-1E4B-B948-0CB085FCE5F9}"/>
              </a:ext>
            </a:extLst>
          </p:cNvPr>
          <p:cNvSpPr txBox="1"/>
          <p:nvPr/>
        </p:nvSpPr>
        <p:spPr>
          <a:xfrm>
            <a:off x="6296724" y="1425716"/>
            <a:ext cx="32375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="1" dirty="0"/>
              <a:t>blog.pauby.com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6919D3E-EEEF-DB41-7302-86426BE9C00C}"/>
              </a:ext>
            </a:extLst>
          </p:cNvPr>
          <p:cNvSpPr txBox="1"/>
          <p:nvPr/>
        </p:nvSpPr>
        <p:spPr>
          <a:xfrm>
            <a:off x="6296724" y="2386263"/>
            <a:ext cx="53405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="1" dirty="0"/>
              <a:t>@pauby@mastodon.social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51D4487-FE4E-A0A9-8704-B4135B0D69AC}"/>
              </a:ext>
            </a:extLst>
          </p:cNvPr>
          <p:cNvSpPr txBox="1"/>
          <p:nvPr/>
        </p:nvSpPr>
        <p:spPr>
          <a:xfrm>
            <a:off x="6296724" y="3495960"/>
            <a:ext cx="37498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="1" dirty="0"/>
              <a:t>github.com/pauby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AADC92B-C972-B32A-E534-C0D7FA553410}"/>
              </a:ext>
            </a:extLst>
          </p:cNvPr>
          <p:cNvSpPr txBox="1"/>
          <p:nvPr/>
        </p:nvSpPr>
        <p:spPr>
          <a:xfrm>
            <a:off x="6296724" y="4632480"/>
            <a:ext cx="32232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="1" dirty="0"/>
              <a:t>pau.by/</a:t>
            </a:r>
            <a:r>
              <a:rPr lang="en-GB" sz="3600" b="1" dirty="0" err="1"/>
              <a:t>linkedin</a:t>
            </a:r>
            <a:endParaRPr lang="en-GB" sz="3600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7F4AE40-415A-1311-3406-647D237F7492}"/>
              </a:ext>
            </a:extLst>
          </p:cNvPr>
          <p:cNvSpPr txBox="1"/>
          <p:nvPr/>
        </p:nvSpPr>
        <p:spPr>
          <a:xfrm>
            <a:off x="361935" y="4447813"/>
            <a:ext cx="419659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6000" b="1" dirty="0"/>
              <a:t>pau.by/talks</a:t>
            </a:r>
          </a:p>
        </p:txBody>
      </p:sp>
    </p:spTree>
    <p:extLst>
      <p:ext uri="{BB962C8B-B14F-4D97-AF65-F5344CB8AC3E}">
        <p14:creationId xmlns:p14="http://schemas.microsoft.com/office/powerpoint/2010/main" val="11153335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5DD075C4-D810-4874-0C14-C43B37D93F2D}"/>
              </a:ext>
            </a:extLst>
          </p:cNvPr>
          <p:cNvSpPr txBox="1">
            <a:spLocks/>
          </p:cNvSpPr>
          <p:nvPr/>
        </p:nvSpPr>
        <p:spPr>
          <a:xfrm>
            <a:off x="3467313" y="324853"/>
            <a:ext cx="788648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5400" b="1" kern="1200" dirty="0">
                <a:solidFill>
                  <a:srgbClr val="3B2B46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1" i="0" u="none" strike="noStrike" kern="1200" cap="none" spc="0" normalizeH="0" baseline="0" noProof="0" dirty="0">
                <a:ln>
                  <a:noFill/>
                </a:ln>
                <a:solidFill>
                  <a:srgbClr val="346296"/>
                </a:solidFill>
                <a:effectLst/>
                <a:uLnTx/>
                <a:uFillTx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Paul Broadwith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93312970-1382-905E-DF3A-5D367E6E7736}"/>
              </a:ext>
            </a:extLst>
          </p:cNvPr>
          <p:cNvSpPr txBox="1">
            <a:spLocks/>
          </p:cNvSpPr>
          <p:nvPr/>
        </p:nvSpPr>
        <p:spPr>
          <a:xfrm>
            <a:off x="3467314" y="1852863"/>
            <a:ext cx="7886486" cy="4324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GB" sz="3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GB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Open Sans" panose="020B0606030504020204" pitchFamily="34" charset="0"/>
                <a:cs typeface="Open Sans" panose="020B0606030504020204" pitchFamily="34" charset="0"/>
              </a:rPr>
              <a:t>Technical Engineering Manager, Chocolatey Software Inc.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GB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Open Sans" panose="020B0606030504020204" pitchFamily="34" charset="0"/>
                <a:cs typeface="Open Sans" panose="020B0606030504020204" pitchFamily="34" charset="0"/>
              </a:rPr>
              <a:t>Glasgow, Scotland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GB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Open Sans" panose="020B0606030504020204" pitchFamily="34" charset="0"/>
                <a:cs typeface="Open Sans" panose="020B0606030504020204" pitchFamily="34" charset="0"/>
              </a:rPr>
              <a:t>30 years in IT in many different sectors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64E7347-0404-4187-86D5-F873C23609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2901" y="56367"/>
            <a:ext cx="4043720" cy="40437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1A06901-4E15-FF2D-AF4D-BCDB5762C9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903" y="4872854"/>
            <a:ext cx="3251548" cy="131187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E26830E-2C18-8608-D776-5E01235A4D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2666" y="4801591"/>
            <a:ext cx="3366669" cy="145440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491D995-2C43-7D56-0436-A56DABE6F5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6550" y="4887733"/>
            <a:ext cx="3195418" cy="1289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5552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7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BAADD-493B-4C74-E980-07FF432D89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D47DB6B-D931-0814-FB23-C016E0444B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16069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3">
            <a:extLst>
              <a:ext uri="{FF2B5EF4-FFF2-40B4-BE49-F238E27FC236}">
                <a16:creationId xmlns:a16="http://schemas.microsoft.com/office/drawing/2014/main" id="{063F7B61-5334-421F-9456-A905D333F4B3}"/>
              </a:ext>
            </a:extLst>
          </p:cNvPr>
          <p:cNvSpPr txBox="1">
            <a:spLocks/>
          </p:cNvSpPr>
          <p:nvPr/>
        </p:nvSpPr>
        <p:spPr>
          <a:xfrm>
            <a:off x="831850" y="529389"/>
            <a:ext cx="10515600" cy="10046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rgbClr val="3B2B4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/>
              <a:t>Q&amp;A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E7911686-C4FE-022C-2490-99F4F5BFDF39}"/>
              </a:ext>
            </a:extLst>
          </p:cNvPr>
          <p:cNvSpPr txBox="1">
            <a:spLocks/>
          </p:cNvSpPr>
          <p:nvPr/>
        </p:nvSpPr>
        <p:spPr>
          <a:xfrm>
            <a:off x="831850" y="1653758"/>
            <a:ext cx="10515600" cy="1500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15 minutes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04697E65-3DA9-6EF3-472C-734FB98C38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1477" y="1770873"/>
            <a:ext cx="6729046" cy="35917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348428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3D5E5CA-1FC5-C4B6-F093-C58281840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Agenda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69DD6DB-B095-4E18-3D1B-62DD4D2287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Look at both OpenSSH and </a:t>
            </a:r>
            <a:r>
              <a:rPr lang="en-GB" dirty="0" err="1"/>
              <a:t>WinRM</a:t>
            </a:r>
            <a:r>
              <a:rPr lang="en-GB" dirty="0"/>
              <a:t>.</a:t>
            </a:r>
          </a:p>
          <a:p>
            <a:r>
              <a:rPr lang="en-GB" dirty="0"/>
              <a:t>Demo of configuring OpenSSH and </a:t>
            </a:r>
            <a:r>
              <a:rPr lang="en-GB" dirty="0" err="1"/>
              <a:t>WinRM</a:t>
            </a:r>
            <a:r>
              <a:rPr lang="en-GB" dirty="0"/>
              <a:t>.</a:t>
            </a:r>
          </a:p>
          <a:p>
            <a:r>
              <a:rPr lang="en-GB" dirty="0"/>
              <a:t>Configuration Manager support for SSH on Windows.</a:t>
            </a:r>
          </a:p>
          <a:p>
            <a:r>
              <a:rPr lang="en-GB" dirty="0"/>
              <a:t>Which to choose?!?!?</a:t>
            </a:r>
          </a:p>
          <a:p>
            <a:r>
              <a:rPr lang="en-GB" dirty="0"/>
              <a:t>What does the future of OpenSSH hold?</a:t>
            </a:r>
          </a:p>
        </p:txBody>
      </p:sp>
    </p:spTree>
    <p:extLst>
      <p:ext uri="{BB962C8B-B14F-4D97-AF65-F5344CB8AC3E}">
        <p14:creationId xmlns:p14="http://schemas.microsoft.com/office/powerpoint/2010/main" val="30819521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6F46F34-6A79-66A7-1E4B-806EF4DE87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Who and What is </a:t>
            </a:r>
            <a:r>
              <a:rPr lang="en-GB" dirty="0" err="1"/>
              <a:t>WinRM</a:t>
            </a:r>
            <a:r>
              <a:rPr lang="en-GB" dirty="0"/>
              <a:t>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E5BF8D5-E0C2-FEF8-5C9A-C46553191D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533165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09CF502-07BA-D11C-4ED1-D2352592C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4578879" cy="1600200"/>
          </a:xfrm>
        </p:spPr>
        <p:txBody>
          <a:bodyPr>
            <a:normAutofit/>
          </a:bodyPr>
          <a:lstStyle/>
          <a:p>
            <a:r>
              <a:rPr lang="en-GB" sz="5400" dirty="0"/>
              <a:t>What is </a:t>
            </a:r>
            <a:r>
              <a:rPr lang="en-GB" sz="5400" dirty="0" err="1"/>
              <a:t>WinRM</a:t>
            </a:r>
            <a:r>
              <a:rPr lang="en-GB" sz="5400" dirty="0"/>
              <a:t>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7EE9151-5961-7329-1F8A-5662869DF7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5602" y="1336559"/>
            <a:ext cx="6172200" cy="4873625"/>
          </a:xfrm>
        </p:spPr>
        <p:txBody>
          <a:bodyPr>
            <a:normAutofit/>
          </a:bodyPr>
          <a:lstStyle/>
          <a:p>
            <a:r>
              <a:rPr lang="en-GB" sz="3600" dirty="0"/>
              <a:t>Introduced in Windows Vista and Server 2008.</a:t>
            </a:r>
          </a:p>
          <a:p>
            <a:r>
              <a:rPr lang="en-GB" sz="3600" dirty="0"/>
              <a:t>Built on top of WMI.</a:t>
            </a:r>
          </a:p>
          <a:p>
            <a:r>
              <a:rPr lang="en-GB" sz="3600" dirty="0"/>
              <a:t>Uses SOAP over HTTP/HTTPS</a:t>
            </a:r>
          </a:p>
          <a:p>
            <a:r>
              <a:rPr lang="en-GB" sz="3600" dirty="0"/>
              <a:t>Tightly coupled with PowerShell.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4BE60A5-0F52-2F00-E8A0-78F0F6F6188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GB" sz="3600" dirty="0" err="1"/>
              <a:t>WinRM</a:t>
            </a:r>
            <a:r>
              <a:rPr lang="en-GB" sz="3600" dirty="0"/>
              <a:t> is a standardized way to communicate with and manage Windows-based systems.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33876813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E34E0-F578-FA2D-4CAC-292A1789F8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Brief History of </a:t>
            </a:r>
            <a:r>
              <a:rPr lang="en-GB" dirty="0" err="1"/>
              <a:t>WinRM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50D612-38AC-27E5-746B-A53D557CBC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2005: Microsoft announced </a:t>
            </a:r>
            <a:r>
              <a:rPr lang="en-GB" dirty="0" err="1"/>
              <a:t>WinRM</a:t>
            </a:r>
            <a:r>
              <a:rPr lang="en-GB" dirty="0"/>
              <a:t>.</a:t>
            </a:r>
          </a:p>
          <a:p>
            <a:r>
              <a:rPr lang="en-GB" dirty="0"/>
              <a:t>2006: PowerShell 1.0 with </a:t>
            </a:r>
            <a:r>
              <a:rPr lang="en-GB" dirty="0" err="1"/>
              <a:t>WinRM</a:t>
            </a:r>
            <a:r>
              <a:rPr lang="en-GB" dirty="0"/>
              <a:t> support.</a:t>
            </a:r>
          </a:p>
          <a:p>
            <a:r>
              <a:rPr lang="en-GB" dirty="0"/>
              <a:t>2008: </a:t>
            </a:r>
            <a:r>
              <a:rPr lang="en-GB" dirty="0" err="1"/>
              <a:t>WinRM</a:t>
            </a:r>
            <a:r>
              <a:rPr lang="en-GB" dirty="0"/>
              <a:t> built-in to Vista and Server 2008.</a:t>
            </a:r>
          </a:p>
          <a:p>
            <a:r>
              <a:rPr lang="en-GB" dirty="0"/>
              <a:t>2009: Windows 7 was released; increased adoption.</a:t>
            </a:r>
          </a:p>
          <a:p>
            <a:r>
              <a:rPr lang="en-GB" dirty="0"/>
              <a:t>2012: Scalability, security and performance enhancements added.</a:t>
            </a:r>
          </a:p>
        </p:txBody>
      </p:sp>
    </p:spTree>
    <p:extLst>
      <p:ext uri="{BB962C8B-B14F-4D97-AF65-F5344CB8AC3E}">
        <p14:creationId xmlns:p14="http://schemas.microsoft.com/office/powerpoint/2010/main" val="1412508080"/>
      </p:ext>
    </p:extLst>
  </p:cSld>
  <p:clrMapOvr>
    <a:masterClrMapping/>
  </p:clrMapOvr>
</p:sld>
</file>

<file path=ppt/theme/theme1.xml><?xml version="1.0" encoding="utf-8"?>
<a:theme xmlns:a="http://schemas.openxmlformats.org/drawingml/2006/main" name="Titl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peaker's slid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ontent">
  <a:themeElements>
    <a:clrScheme name="PSConfE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26198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0563C1"/>
      </a:folHlink>
    </a:clrScheme>
    <a:fontScheme name="PSConfEU2022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Content">
  <a:themeElements>
    <a:clrScheme name="PSConfE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26198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0563C1"/>
      </a:folHlink>
    </a:clrScheme>
    <a:fontScheme name="PSConfEU2022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B266CC47A120344A094BC86D4ACDFC1" ma:contentTypeVersion="11" ma:contentTypeDescription="Create a new document." ma:contentTypeScope="" ma:versionID="cec493aae4b0275fd2d698437149b085">
  <xsd:schema xmlns:xsd="http://www.w3.org/2001/XMLSchema" xmlns:xs="http://www.w3.org/2001/XMLSchema" xmlns:p="http://schemas.microsoft.com/office/2006/metadata/properties" xmlns:ns2="77a6bfb6-2998-4a23-879f-63f0920c2601" xmlns:ns3="4563f563-c449-4e77-a40e-5b9e0aaf3585" targetNamespace="http://schemas.microsoft.com/office/2006/metadata/properties" ma:root="true" ma:fieldsID="e85aa437b142273721448b3bdb8073a7" ns2:_="" ns3:_="">
    <xsd:import namespace="77a6bfb6-2998-4a23-879f-63f0920c2601"/>
    <xsd:import namespace="4563f563-c449-4e77-a40e-5b9e0aaf358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7a6bfb6-2998-4a23-879f-63f0920c260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bd613703-4b30-4a23-b3bf-9e58a81c4af7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8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563f563-c449-4e77-a40e-5b9e0aaf3585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c94474b4-446b-4b14-baf8-c716583258e9}" ma:internalName="TaxCatchAll" ma:showField="CatchAllData" ma:web="4563f563-c449-4e77-a40e-5b9e0aaf358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LengthInSeconds xmlns="77a6bfb6-2998-4a23-879f-63f0920c2601" xsi:nil="true"/>
    <TaxCatchAll xmlns="4563f563-c449-4e77-a40e-5b9e0aaf3585" xsi:nil="true"/>
    <lcf76f155ced4ddcb4097134ff3c332f xmlns="77a6bfb6-2998-4a23-879f-63f0920c2601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F79F2385-5F5D-40A9-91E4-EC41CD22028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68DB50A-8077-450D-89F9-269DB09E6FD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7a6bfb6-2998-4a23-879f-63f0920c2601"/>
    <ds:schemaRef ds:uri="4563f563-c449-4e77-a40e-5b9e0aaf358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D6E60845-C3D9-4D03-A1AD-12FE491785E0}">
  <ds:schemaRefs>
    <ds:schemaRef ds:uri="http://schemas.microsoft.com/office/2006/metadata/properties"/>
    <ds:schemaRef ds:uri="http://schemas.microsoft.com/office/infopath/2007/PartnerControls"/>
    <ds:schemaRef ds:uri="77a6bfb6-2998-4a23-879f-63f0920c2601"/>
    <ds:schemaRef ds:uri="4563f563-c449-4e77-a40e-5b9e0aaf358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735</TotalTime>
  <Words>865</Words>
  <Application>Microsoft Office PowerPoint</Application>
  <PresentationFormat>Widescreen</PresentationFormat>
  <Paragraphs>107</Paragraphs>
  <Slides>24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24</vt:i4>
      </vt:variant>
    </vt:vector>
  </HeadingPairs>
  <TitlesOfParts>
    <vt:vector size="34" baseType="lpstr">
      <vt:lpstr>Arial</vt:lpstr>
      <vt:lpstr>Calibri</vt:lpstr>
      <vt:lpstr>Calibri Light</vt:lpstr>
      <vt:lpstr>Consolas</vt:lpstr>
      <vt:lpstr>Open Sans</vt:lpstr>
      <vt:lpstr>Wingdings</vt:lpstr>
      <vt:lpstr>Title</vt:lpstr>
      <vt:lpstr>Speaker's slide</vt:lpstr>
      <vt:lpstr>Content</vt:lpstr>
      <vt:lpstr>1_Content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Agenda</vt:lpstr>
      <vt:lpstr>Who and What is WinRM?</vt:lpstr>
      <vt:lpstr>What is WinRM?</vt:lpstr>
      <vt:lpstr>A Brief History of WinRM</vt:lpstr>
      <vt:lpstr>WinRM: Good and Bad</vt:lpstr>
      <vt:lpstr>The Old Kid in the New Town</vt:lpstr>
      <vt:lpstr>What is SSH?</vt:lpstr>
      <vt:lpstr>What is OpenSSH?</vt:lpstr>
      <vt:lpstr>A Brief History of Windows OpenSSH</vt:lpstr>
      <vt:lpstr>OpenSSH: Good &amp; Bad</vt:lpstr>
      <vt:lpstr>Demos</vt:lpstr>
      <vt:lpstr>Configuration Management Support</vt:lpstr>
      <vt:lpstr>Configuration Managers</vt:lpstr>
      <vt:lpstr>The Choice?</vt:lpstr>
      <vt:lpstr>Which to Choose?</vt:lpstr>
      <vt:lpstr>PowerPoint Presentation</vt:lpstr>
      <vt:lpstr>The Future?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Geoffroy Dubreuil</dc:creator>
  <cp:lastModifiedBy>Paul Broadwith</cp:lastModifiedBy>
  <cp:revision>41</cp:revision>
  <dcterms:created xsi:type="dcterms:W3CDTF">2022-05-02T14:38:43Z</dcterms:created>
  <dcterms:modified xsi:type="dcterms:W3CDTF">2023-07-21T11:30:34Z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ediaServiceImageTags">
    <vt:lpwstr/>
  </property>
  <property fmtid="{D5CDD505-2E9C-101B-9397-08002B2CF9AE}" pid="3" name="ContentTypeId">
    <vt:lpwstr>0x010100BB266CC47A120344A094BC86D4ACDFC1</vt:lpwstr>
  </property>
  <property fmtid="{D5CDD505-2E9C-101B-9397-08002B2CF9AE}" pid="4" name="ComplianceAssetId">
    <vt:lpwstr/>
  </property>
  <property fmtid="{D5CDD505-2E9C-101B-9397-08002B2CF9AE}" pid="5" name="_ExtendedDescription">
    <vt:lpwstr/>
  </property>
  <property fmtid="{D5CDD505-2E9C-101B-9397-08002B2CF9AE}" pid="6" name="TriggerFlowInfo">
    <vt:lpwstr/>
  </property>
</Properties>
</file>